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86" r:id="rId1"/>
    <p:sldMasterId id="2147484022" r:id="rId2"/>
    <p:sldMasterId id="2147484046" r:id="rId3"/>
  </p:sldMasterIdLst>
  <p:notesMasterIdLst>
    <p:notesMasterId r:id="rId34"/>
  </p:notesMasterIdLst>
  <p:handoutMasterIdLst>
    <p:handoutMasterId r:id="rId35"/>
  </p:handoutMasterIdLst>
  <p:sldIdLst>
    <p:sldId id="3635" r:id="rId4"/>
    <p:sldId id="2147479629" r:id="rId5"/>
    <p:sldId id="3636" r:id="rId6"/>
    <p:sldId id="2147479628" r:id="rId7"/>
    <p:sldId id="2147479636" r:id="rId8"/>
    <p:sldId id="2147479617" r:id="rId9"/>
    <p:sldId id="2147479618" r:id="rId10"/>
    <p:sldId id="2147479619" r:id="rId11"/>
    <p:sldId id="2147479620" r:id="rId12"/>
    <p:sldId id="2147479621" r:id="rId13"/>
    <p:sldId id="2147479622" r:id="rId14"/>
    <p:sldId id="2147479623" r:id="rId15"/>
    <p:sldId id="2147479624" r:id="rId16"/>
    <p:sldId id="2147479625" r:id="rId17"/>
    <p:sldId id="2147479626" r:id="rId18"/>
    <p:sldId id="2147479637" r:id="rId19"/>
    <p:sldId id="2147479638" r:id="rId20"/>
    <p:sldId id="2147479630" r:id="rId21"/>
    <p:sldId id="509" r:id="rId22"/>
    <p:sldId id="3673" r:id="rId23"/>
    <p:sldId id="528" r:id="rId24"/>
    <p:sldId id="3674" r:id="rId25"/>
    <p:sldId id="3671" r:id="rId26"/>
    <p:sldId id="3675" r:id="rId27"/>
    <p:sldId id="3672" r:id="rId28"/>
    <p:sldId id="2147479640" r:id="rId29"/>
    <p:sldId id="2147479641" r:id="rId30"/>
    <p:sldId id="2147479642" r:id="rId31"/>
    <p:sldId id="2147479643" r:id="rId32"/>
    <p:sldId id="3663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EA206B-A4D8-48CC-A70D-B4ED94B4DA68}">
          <p14:sldIdLst>
            <p14:sldId id="3635"/>
            <p14:sldId id="2147479629"/>
            <p14:sldId id="3636"/>
            <p14:sldId id="2147479628"/>
          </p14:sldIdLst>
        </p14:section>
        <p14:section name="Fabric Overview" id="{4E75B604-009A-4E1D-A6E9-E4F3690155F2}">
          <p14:sldIdLst>
            <p14:sldId id="2147479636"/>
            <p14:sldId id="2147479617"/>
            <p14:sldId id="2147479618"/>
            <p14:sldId id="2147479619"/>
            <p14:sldId id="2147479620"/>
            <p14:sldId id="2147479621"/>
            <p14:sldId id="2147479622"/>
            <p14:sldId id="2147479623"/>
            <p14:sldId id="2147479624"/>
            <p14:sldId id="2147479625"/>
            <p14:sldId id="2147479626"/>
          </p14:sldIdLst>
        </p14:section>
        <p14:section name="Challenges" id="{7F8407E4-563E-4D0E-8B99-51982D102DCC}">
          <p14:sldIdLst>
            <p14:sldId id="2147479637"/>
            <p14:sldId id="2147479638"/>
            <p14:sldId id="2147479630"/>
            <p14:sldId id="509"/>
            <p14:sldId id="3673"/>
            <p14:sldId id="528"/>
            <p14:sldId id="3674"/>
            <p14:sldId id="3671"/>
            <p14:sldId id="3675"/>
            <p14:sldId id="3672"/>
            <p14:sldId id="2147479640"/>
            <p14:sldId id="2147479641"/>
            <p14:sldId id="2147479642"/>
            <p14:sldId id="2147479643"/>
            <p14:sldId id="36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6AA1"/>
    <a:srgbClr val="99036A"/>
    <a:srgbClr val="B685A6"/>
    <a:srgbClr val="A60C5F"/>
    <a:srgbClr val="9966FF"/>
    <a:srgbClr val="9933FF"/>
    <a:srgbClr val="666699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0CE060-BB89-40BD-8534-00043BB76A78}" v="4" dt="2023-09-07T02:33:08.2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58" autoAdjust="0"/>
    <p:restoredTop sz="71253" autoAdjust="0"/>
  </p:normalViewPr>
  <p:slideViewPr>
    <p:cSldViewPr snapToGrid="0">
      <p:cViewPr varScale="1">
        <p:scale>
          <a:sx n="92" d="100"/>
          <a:sy n="92" d="100"/>
        </p:scale>
        <p:origin x="7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29697-4A6D-AC4B-B035-E737BE26C24F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66E8A-67CA-C341-8374-503D670F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87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95838-E26F-BF4F-AF40-5695E293B9BE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375D1-61FB-3243-8074-59CD80939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84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wooden-ship-sailing-in-ocean-during-amazing-sunset-4347768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underwater-photograph-of-a-diver-with-red-wreck-7001617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54602205@N00/7877399044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deck is a template for What The Hack lectures.</a:t>
            </a:r>
          </a:p>
          <a:p>
            <a:endParaRPr lang="en-US" dirty="0"/>
          </a:p>
          <a:p>
            <a:r>
              <a:rPr lang="en-US" dirty="0"/>
              <a:t>It is recommended that Coaches deliver mini-lectures ahead of each Challenge that set context for the challenge and introduce &amp; explain any key technologies.</a:t>
            </a:r>
          </a:p>
          <a:p>
            <a:endParaRPr lang="en-US" dirty="0"/>
          </a:p>
          <a:p>
            <a:r>
              <a:rPr lang="en-US" dirty="0"/>
              <a:t>At a minimum, it is handy to have a slide with the key goals of each challenge to display on the screen when running the hack in-person.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069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19410-49C3-46C5-A633-999FD8C441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1555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Wooden ship sailing in ocean during amazing sunset · Free Stock Photo (pexels.com)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15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19410-49C3-46C5-A633-999FD8C441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6291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Underwater Photograph of a Diver with Red Wreck · Free Stock Photo (pexels.com)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25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D71AE-08D6-4951-B1CF-CF97299DB5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3871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students for attending and share the link to the What The Hack website with them.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7725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Title slide</a:t>
            </a:r>
          </a:p>
          <a:p>
            <a:r>
              <a:rPr lang="en-AU" dirty="0"/>
              <a:t>Image: https://commons.wikimedia.org/wiki/File:La_mer_%C3%A0_Exmouth_WA.JPG#filelinks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28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Coaches/Presenters for THIS hack/lecture event should be listed on this slide.</a:t>
            </a:r>
          </a:p>
          <a:p>
            <a:endParaRPr lang="en-US" dirty="0"/>
          </a:p>
          <a:p>
            <a:r>
              <a:rPr lang="en-US" dirty="0"/>
              <a:t>Original contributors to the hack content &amp; these slides include:</a:t>
            </a:r>
          </a:p>
          <a:p>
            <a:endParaRPr lang="en-US" dirty="0"/>
          </a:p>
          <a:p>
            <a:r>
              <a:rPr lang="en-US" dirty="0"/>
              <a:t>Liesel Hughes, Cloud Solution Architect, Microsoft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Please list original contributors to this hack here in the speaker notes and give them credit when delivering this content.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682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Logistics with anything specific for your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A19410-49C3-46C5-A633-999FD8C4418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25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hlinkClick r:id="rId3"/>
              </a:rPr>
              <a:t>Dive Tanks | OLYMPUS DIGITAL CAMERA | Richard </a:t>
            </a:r>
            <a:r>
              <a:rPr lang="en-AU" dirty="0" err="1">
                <a:hlinkClick r:id="rId3"/>
              </a:rPr>
              <a:t>Elzey</a:t>
            </a:r>
            <a:r>
              <a:rPr lang="en-AU" dirty="0">
                <a:hlinkClick r:id="rId3"/>
              </a:rPr>
              <a:t> | Flickr</a:t>
            </a:r>
            <a:endParaRPr lang="en-AU" dirty="0"/>
          </a:p>
          <a:p>
            <a:r>
              <a:rPr lang="en-AU" dirty="0"/>
              <a:t>https://www.flickr.com/photos/54602205@N00/7877399044 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365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D71AE-08D6-4951-B1CF-CF97299DB5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8403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Obligatory bing.com/create AI generated clownfish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402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1D71AE-08D6-4951-B1CF-CF97299DB5E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796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Full scale replica of the Batavia - https://en.wikipedia.org/wiki/Batavia_(1628_ship) – Infamously wrecked off the Western Australia coast, 4 June 1629.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16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jpe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5.jpe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0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9.jpe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0F129-10C1-45D2-9366-5F6200A7B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62162"/>
            <a:ext cx="9144000" cy="1856695"/>
          </a:xfrm>
        </p:spPr>
        <p:txBody>
          <a:bodyPr anchor="b" anchorCtr="1">
            <a:normAutofit/>
          </a:bodyPr>
          <a:lstStyle>
            <a:lvl1pPr algn="ctr">
              <a:defRPr sz="5400">
                <a:solidFill>
                  <a:srgbClr val="9966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FEC74-E711-408B-8EE8-74ADEEE77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8857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200" b="1">
                <a:solidFill>
                  <a:srgbClr val="FFC0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3DD10-7612-4933-A9DE-52C8DEC05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8C126-9EBB-4868-91BE-B4CC2CE03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9CA16-E167-4853-A100-2E054D32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7D08AF1E-B0D5-63DF-0F2D-FD629FBF12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2610" y="23813"/>
            <a:ext cx="8586780" cy="22277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46358A-FFF7-5AD1-79D7-CD5BFC6B9788}"/>
              </a:ext>
            </a:extLst>
          </p:cNvPr>
          <p:cNvSpPr txBox="1"/>
          <p:nvPr userDrawn="1"/>
        </p:nvSpPr>
        <p:spPr>
          <a:xfrm>
            <a:off x="11752976" y="6535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240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7F801-6C81-4D6B-B7B2-97230A490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BAB416-3074-4995-B313-66AF64E94B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FE19C-018D-48CD-8969-9380173193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F2BF68-344B-4350-B9BF-39BAF19D3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3E74C-D45A-4301-9476-E1F94A346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C367C-8F2C-49C7-A3EC-CD1CD388F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52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CC6AB-916B-4872-ADB7-2EE38C03F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C95F2-65D3-4728-A9BF-4B1226F6D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BB28D-3717-4CDB-824A-2D4D631E6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584CE-DE7C-4C34-94E8-80A16A045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E8DD1E-28CE-4E10-98D6-866418D6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75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CC8D2E-4302-4738-9896-99B8BAAA2B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844906-2E6D-437C-9444-A2C863F26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ABB1D-C8B2-4D25-B618-8154E203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B7F07-A62B-4DE6-BB1C-6682F2FC1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925B9-9321-461D-858A-E0425B4C6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47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050414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3630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55776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Large Number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6121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Large Number Divider 1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598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Large Number Divider 1">
    <p:bg>
      <p:bgPr>
        <a:solidFill>
          <a:srgbClr val="C6CD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068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913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B4F0-360B-4EB9-96E3-81C44E0D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861" y="29565"/>
            <a:ext cx="11258725" cy="1325563"/>
          </a:xfrm>
        </p:spPr>
        <p:txBody>
          <a:bodyPr>
            <a:normAutofit/>
          </a:bodyPr>
          <a:lstStyle>
            <a:lvl1pPr>
              <a:defRPr sz="540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40711-1DC8-49A6-B5F5-4132DFE31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6129"/>
            <a:ext cx="10515600" cy="483205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645B8-FCD4-4220-8D4A-7939D7A68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9/7/2023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100D7-3212-49A0-A793-E3173C0B5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A8383-8F48-4AB8-8F64-6C8A96459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350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outdoor&#10;&#10;Description automatically generated">
            <a:extLst>
              <a:ext uri="{FF2B5EF4-FFF2-40B4-BE49-F238E27FC236}">
                <a16:creationId xmlns:a16="http://schemas.microsoft.com/office/drawing/2014/main" id="{EA648E7D-1D8F-EB6D-669D-C11C81B685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41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1025EDE9-3B05-7230-5E33-33D3F2B4E5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5000"/>
          </a:blip>
          <a:stretch>
            <a:fillRect/>
          </a:stretch>
        </p:blipFill>
        <p:spPr>
          <a:xfrm rot="10800000">
            <a:off x="0" y="518160"/>
            <a:ext cx="12192000" cy="633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35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710BD13E-B531-A9CF-1A44-9EDCB23FC4A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</a:blip>
          <a:srcRect t="13756"/>
          <a:stretch/>
        </p:blipFill>
        <p:spPr>
          <a:xfrm rot="10800000">
            <a:off x="0" y="1390297"/>
            <a:ext cx="12192000" cy="546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09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DA42DE63-DA90-A87D-936E-2D025F3B4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5000"/>
          </a:blip>
          <a:srcRect t="15018"/>
          <a:stretch/>
        </p:blipFill>
        <p:spPr>
          <a:xfrm rot="10800000">
            <a:off x="0" y="1470267"/>
            <a:ext cx="12192000" cy="538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83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Header Line 12 Mont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6B558C13-2A32-8A4B-856B-2AB00C4777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3978" y="1645653"/>
            <a:ext cx="24481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DFF8B5E8-017D-9448-B30F-CD659C2210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83742" y="1645653"/>
            <a:ext cx="24408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844592AA-1A9A-8E46-B40A-8739500A22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23978" y="3406214"/>
            <a:ext cx="24481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6E747F9F-4D5A-1E4C-92B5-549F887E87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84968" y="3406214"/>
            <a:ext cx="24408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971A8C-E65D-6B49-ADA2-293469DDD7B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5223978" y="1526223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1A700F-7F45-F94C-A435-F7EE30C70A7E}"/>
              </a:ext>
            </a:extLst>
          </p:cNvPr>
          <p:cNvCxnSpPr>
            <a:cxnSpLocks/>
          </p:cNvCxnSpPr>
          <p:nvPr userDrawn="1"/>
        </p:nvCxnSpPr>
        <p:spPr>
          <a:xfrm>
            <a:off x="8080567" y="1526223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3539B16-CE2C-3A4D-B528-4C530EFD148D}"/>
              </a:ext>
            </a:extLst>
          </p:cNvPr>
          <p:cNvCxnSpPr>
            <a:cxnSpLocks/>
          </p:cNvCxnSpPr>
          <p:nvPr userDrawn="1"/>
        </p:nvCxnSpPr>
        <p:spPr>
          <a:xfrm>
            <a:off x="5223978" y="3262198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83FC3-D470-6642-8CD2-833A816B7C06}"/>
              </a:ext>
            </a:extLst>
          </p:cNvPr>
          <p:cNvCxnSpPr>
            <a:cxnSpLocks/>
          </p:cNvCxnSpPr>
          <p:nvPr userDrawn="1"/>
        </p:nvCxnSpPr>
        <p:spPr>
          <a:xfrm>
            <a:off x="8080567" y="3262198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E66FAAC7-8AEC-104A-A5DD-4AEB7AA585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23530" y="945198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5E1D2D98-23BB-FF4A-95AC-2A429CDF840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83741" y="945198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6345ABD8-4C05-A749-91A9-2D1F286CB7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3530" y="2686134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40D75468-C5B7-204E-BE74-7892BA35FF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83741" y="2686134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C29DFEC5-946A-BB92-1334-ACE7B43907B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23978" y="5166047"/>
            <a:ext cx="24481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B039F3-5E70-7A71-B946-437C0D95DD8D}"/>
              </a:ext>
            </a:extLst>
          </p:cNvPr>
          <p:cNvCxnSpPr>
            <a:cxnSpLocks/>
          </p:cNvCxnSpPr>
          <p:nvPr userDrawn="1"/>
        </p:nvCxnSpPr>
        <p:spPr>
          <a:xfrm>
            <a:off x="5223978" y="5022031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6DC534A6-26E9-D943-EC01-B68A88789B4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23530" y="4445967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03125DCE-A0DB-2CD6-F360-E90F8EEA227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084968" y="5166047"/>
            <a:ext cx="24408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3C2935-29DA-A953-A314-E134725303AA}"/>
              </a:ext>
            </a:extLst>
          </p:cNvPr>
          <p:cNvCxnSpPr>
            <a:cxnSpLocks/>
          </p:cNvCxnSpPr>
          <p:nvPr userDrawn="1"/>
        </p:nvCxnSpPr>
        <p:spPr>
          <a:xfrm>
            <a:off x="8080567" y="5022031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8">
            <a:extLst>
              <a:ext uri="{FF2B5EF4-FFF2-40B4-BE49-F238E27FC236}">
                <a16:creationId xmlns:a16="http://schemas.microsoft.com/office/drawing/2014/main" id="{819DB494-389C-BBF6-405B-8D52D308497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83741" y="4445967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36266150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387">
          <p15:clr>
            <a:srgbClr val="FBAE40"/>
          </p15:clr>
        </p15:guide>
        <p15:guide id="32" orient="horz" pos="275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Header Line 12 Mont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6B558C13-2A32-8A4B-856B-2AB00C4777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3978" y="1645653"/>
            <a:ext cx="24481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DFF8B5E8-017D-9448-B30F-CD659C2210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83742" y="1645653"/>
            <a:ext cx="24408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844592AA-1A9A-8E46-B40A-8739500A22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23978" y="3406214"/>
            <a:ext cx="24481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6E747F9F-4D5A-1E4C-92B5-549F887E87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84968" y="3406214"/>
            <a:ext cx="24408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971A8C-E65D-6B49-ADA2-293469DDD7BC}"/>
              </a:ext>
            </a:extLst>
          </p:cNvPr>
          <p:cNvCxnSpPr>
            <a:cxnSpLocks/>
          </p:cNvCxnSpPr>
          <p:nvPr userDrawn="1"/>
        </p:nvCxnSpPr>
        <p:spPr>
          <a:xfrm>
            <a:off x="5223978" y="1526223"/>
            <a:ext cx="2445713" cy="0"/>
          </a:xfrm>
          <a:prstGeom prst="line">
            <a:avLst/>
          </a:prstGeom>
          <a:ln w="25400">
            <a:solidFill>
              <a:srgbClr val="11786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1A700F-7F45-F94C-A435-F7EE30C70A7E}"/>
              </a:ext>
            </a:extLst>
          </p:cNvPr>
          <p:cNvCxnSpPr>
            <a:cxnSpLocks/>
          </p:cNvCxnSpPr>
          <p:nvPr userDrawn="1"/>
        </p:nvCxnSpPr>
        <p:spPr>
          <a:xfrm>
            <a:off x="8080567" y="1526223"/>
            <a:ext cx="2445713" cy="0"/>
          </a:xfrm>
          <a:prstGeom prst="line">
            <a:avLst/>
          </a:prstGeom>
          <a:ln w="25400">
            <a:solidFill>
              <a:srgbClr val="11786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3539B16-CE2C-3A4D-B528-4C530EFD148D}"/>
              </a:ext>
            </a:extLst>
          </p:cNvPr>
          <p:cNvCxnSpPr>
            <a:cxnSpLocks/>
          </p:cNvCxnSpPr>
          <p:nvPr userDrawn="1"/>
        </p:nvCxnSpPr>
        <p:spPr>
          <a:xfrm>
            <a:off x="5223978" y="3262198"/>
            <a:ext cx="2445713" cy="0"/>
          </a:xfrm>
          <a:prstGeom prst="line">
            <a:avLst/>
          </a:prstGeom>
          <a:ln w="25400">
            <a:solidFill>
              <a:srgbClr val="11786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83FC3-D470-6642-8CD2-833A816B7C06}"/>
              </a:ext>
            </a:extLst>
          </p:cNvPr>
          <p:cNvCxnSpPr>
            <a:cxnSpLocks/>
          </p:cNvCxnSpPr>
          <p:nvPr userDrawn="1"/>
        </p:nvCxnSpPr>
        <p:spPr>
          <a:xfrm>
            <a:off x="8080567" y="3262198"/>
            <a:ext cx="2445713" cy="0"/>
          </a:xfrm>
          <a:prstGeom prst="line">
            <a:avLst/>
          </a:prstGeom>
          <a:ln w="25400">
            <a:solidFill>
              <a:srgbClr val="11786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E66FAAC7-8AEC-104A-A5DD-4AEB7AA585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23530" y="945198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5E1D2D98-23BB-FF4A-95AC-2A429CDF840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83741" y="945198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6345ABD8-4C05-A749-91A9-2D1F286CB7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3530" y="2686134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40D75468-C5B7-204E-BE74-7892BA35FF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83741" y="2686134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C29DFEC5-946A-BB92-1334-ACE7B43907B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23978" y="5166047"/>
            <a:ext cx="24481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B039F3-5E70-7A71-B946-437C0D95DD8D}"/>
              </a:ext>
            </a:extLst>
          </p:cNvPr>
          <p:cNvCxnSpPr>
            <a:cxnSpLocks/>
          </p:cNvCxnSpPr>
          <p:nvPr userDrawn="1"/>
        </p:nvCxnSpPr>
        <p:spPr>
          <a:xfrm>
            <a:off x="5223978" y="5022031"/>
            <a:ext cx="2445713" cy="0"/>
          </a:xfrm>
          <a:prstGeom prst="line">
            <a:avLst/>
          </a:prstGeom>
          <a:ln w="25400">
            <a:solidFill>
              <a:srgbClr val="11786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6DC534A6-26E9-D943-EC01-B68A88789B4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23530" y="4445967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1164042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387">
          <p15:clr>
            <a:srgbClr val="FBAE40"/>
          </p15:clr>
        </p15:guide>
        <p15:guide id="32" orient="horz" pos="275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Header Line 12 Mont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E66FAAC7-8AEC-104A-A5DD-4AEB7AA585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23530" y="945198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971A8C-E65D-6B49-ADA2-293469DDD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223978" y="1526223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6B558C13-2A32-8A4B-856B-2AB00C4777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3978" y="1645653"/>
            <a:ext cx="24481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5E1D2D98-23BB-FF4A-95AC-2A429CDF840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83741" y="945198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1A700F-7F45-F94C-A435-F7EE30C70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80567" y="1526223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DFF8B5E8-017D-9448-B30F-CD659C2210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83742" y="1645653"/>
            <a:ext cx="24408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6345ABD8-4C05-A749-91A9-2D1F286CB7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3530" y="2686134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3539B16-CE2C-3A4D-B528-4C530EFD1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223978" y="3262198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844592AA-1A9A-8E46-B40A-8739500A22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23978" y="3406214"/>
            <a:ext cx="24481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40D75468-C5B7-204E-BE74-7892BA35FF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83741" y="2686134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83FC3-D470-6642-8CD2-833A816B7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80567" y="3262198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6E747F9F-4D5A-1E4C-92B5-549F887E87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84968" y="3406214"/>
            <a:ext cx="24408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6DC534A6-26E9-D943-EC01-B68A88789B4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223530" y="4445967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B039F3-5E70-7A71-B946-437C0D95D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223978" y="5022031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C29DFEC5-946A-BB92-1334-ACE7B43907BF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23978" y="5166047"/>
            <a:ext cx="24481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8">
            <a:extLst>
              <a:ext uri="{FF2B5EF4-FFF2-40B4-BE49-F238E27FC236}">
                <a16:creationId xmlns:a16="http://schemas.microsoft.com/office/drawing/2014/main" id="{819DB494-389C-BBF6-405B-8D52D308497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083741" y="4445967"/>
            <a:ext cx="2445713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rgbClr val="117865"/>
                </a:solidFill>
                <a:latin typeface="+mj-lt"/>
              </a:defRPr>
            </a:lvl1pPr>
            <a:lvl2pPr marL="228600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93C2935-29DA-A953-A314-E134725303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80567" y="5022031"/>
            <a:ext cx="2445713" cy="0"/>
          </a:xfrm>
          <a:prstGeom prst="line">
            <a:avLst/>
          </a:prstGeom>
          <a:ln w="254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03125DCE-A0DB-2CD6-F360-E90F8EEA227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8084968" y="5166047"/>
            <a:ext cx="2440846" cy="646331"/>
          </a:xfrm>
        </p:spPr>
        <p:txBody>
          <a:bodyPr lIns="90000" anchor="t"/>
          <a:lstStyle>
            <a:lvl1pPr marL="179388" indent="-179388">
              <a:buSzPct val="90000"/>
              <a:buFont typeface="Wingdings" pitchFamily="2" charset="2"/>
              <a:buChar char=""/>
              <a:tabLst/>
              <a:defRPr sz="14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55521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387">
          <p15:clr>
            <a:srgbClr val="FBAE40"/>
          </p15:clr>
        </p15:guide>
        <p15:guide id="32" orient="horz" pos="275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Left No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6F4EB25-9D45-4261-BB0F-21E48ED3181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3522846" cy="6858000"/>
          </a:xfrm>
          <a:solidFill>
            <a:srgbClr val="000000"/>
          </a:solidFill>
          <a:effectLst>
            <a:outerShdw blurRad="317500" dist="215900" dir="5400000" algn="ctr" rotWithShape="0">
              <a:prstClr val="black">
                <a:alpha val="15000"/>
              </a:prstClr>
            </a:outerShdw>
          </a:effectLst>
        </p:spPr>
        <p:txBody>
          <a:bodyPr vert="horz" wrap="square" lIns="0" tIns="2377440" rIns="0" bIns="0" rtlCol="0" anchor="t" anchorCtr="0">
            <a:noAutofit/>
          </a:bodyPr>
          <a:lstStyle>
            <a:lvl1pPr>
              <a:defRPr lang="en-US" sz="14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E5E079-45A2-57B9-595D-72A543B137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199" y="2552900"/>
            <a:ext cx="2608448" cy="1251157"/>
          </a:xfrm>
          <a:noFill/>
        </p:spPr>
        <p:txBody>
          <a:bodyPr wrap="square" lIns="0" tIns="0" rIns="0" bIns="0" anchor="b">
            <a:norm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08799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617">
          <p15:clr>
            <a:srgbClr val="5ACBF0"/>
          </p15:clr>
        </p15:guide>
        <p15:guide id="8" pos="4320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1786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19921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Square Photo Righ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50285C0-813F-A744-BFD3-CF358EAC83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9075" y="0"/>
            <a:ext cx="6892925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B1F25D-69F5-D649-BBA0-613396C764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200" y="457200"/>
            <a:ext cx="4416425" cy="1107996"/>
          </a:xfrm>
        </p:spPr>
        <p:txBody>
          <a:bodyPr/>
          <a:lstStyle>
            <a:lvl1pPr>
              <a:defRPr>
                <a:solidFill>
                  <a:srgbClr val="11786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E421BE-E139-D243-8336-8A8C46F7F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1436688"/>
            <a:ext cx="3470275" cy="2302169"/>
          </a:xfrm>
        </p:spPr>
        <p:txBody>
          <a:bodyPr/>
          <a:lstStyle>
            <a:lvl1pPr marL="0" indent="0">
              <a:buFontTx/>
              <a:buNone/>
              <a:defRPr sz="2200"/>
            </a:lvl1pPr>
            <a:lvl2pPr marL="228600" indent="0">
              <a:buFontTx/>
              <a:buNone/>
              <a:defRPr sz="2200"/>
            </a:lvl2pPr>
            <a:lvl3pPr marL="457200" indent="0">
              <a:buFontTx/>
              <a:buNone/>
              <a:defRPr sz="2200"/>
            </a:lvl3pPr>
            <a:lvl4pPr marL="661988" indent="0">
              <a:buFontTx/>
              <a:buNone/>
              <a:defRPr sz="2200"/>
            </a:lvl4pPr>
            <a:lvl5pPr marL="855663" indent="0">
              <a:buFontTx/>
              <a:buNone/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107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8" pos="3160">
          <p15:clr>
            <a:srgbClr val="A4A3A4"/>
          </p15:clr>
        </p15:guide>
        <p15:guide id="19" pos="3341">
          <p15:clr>
            <a:srgbClr val="A4A3A4"/>
          </p15:clr>
        </p15:guide>
        <p15:guide id="28" orient="horz" pos="905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-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B4F0-360B-4EB9-96E3-81C44E0DC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709" y="78937"/>
            <a:ext cx="11189766" cy="888015"/>
          </a:xfrm>
        </p:spPr>
        <p:txBody>
          <a:bodyPr anchor="b" anchorCtr="0">
            <a:normAutofit/>
          </a:bodyPr>
          <a:lstStyle>
            <a:lvl1pPr>
              <a:defRPr sz="54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40711-1DC8-49A6-B5F5-4132DFE31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436" y="1685557"/>
            <a:ext cx="10515600" cy="456690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1645B8-FCD4-4220-8D4A-7939D7A68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9100D7-3212-49A0-A793-E3173C0B5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A8383-8F48-4AB8-8F64-6C8A96459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38FEA66-B7E9-6710-D9E6-19E07A3DB9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705" y="903894"/>
            <a:ext cx="11189766" cy="614362"/>
          </a:xfrm>
        </p:spPr>
        <p:txBody>
          <a:bodyPr>
            <a:normAutofit/>
          </a:bodyPr>
          <a:lstStyle>
            <a:lvl1pPr marL="0" indent="0">
              <a:buNone/>
              <a:defRPr sz="3200" b="1">
                <a:solidFill>
                  <a:srgbClr val="7030A0"/>
                </a:solidFill>
              </a:defRPr>
            </a:lvl1pPr>
          </a:lstStyle>
          <a:p>
            <a:pPr lvl="0"/>
            <a:r>
              <a:rPr lang="en-US" dirty="0"/>
              <a:t>Click to add sub-title</a:t>
            </a:r>
          </a:p>
        </p:txBody>
      </p:sp>
    </p:spTree>
    <p:extLst>
      <p:ext uri="{BB962C8B-B14F-4D97-AF65-F5344CB8AC3E}">
        <p14:creationId xmlns:p14="http://schemas.microsoft.com/office/powerpoint/2010/main" val="17942830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- Square Photo Righ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50285C0-813F-A744-BFD3-CF358EAC83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9075" y="0"/>
            <a:ext cx="6892925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B1F25D-69F5-D649-BBA0-613396C764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200" y="457200"/>
            <a:ext cx="44164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E421BE-E139-D243-8336-8A8C46F7F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1436688"/>
            <a:ext cx="3470275" cy="2302169"/>
          </a:xfrm>
        </p:spPr>
        <p:txBody>
          <a:bodyPr/>
          <a:lstStyle>
            <a:lvl1pPr marL="0" indent="0">
              <a:buFontTx/>
              <a:buNone/>
              <a:defRPr sz="2200"/>
            </a:lvl1pPr>
            <a:lvl2pPr marL="228600" indent="0">
              <a:buFontTx/>
              <a:buNone/>
              <a:defRPr sz="2200"/>
            </a:lvl2pPr>
            <a:lvl3pPr marL="457200" indent="0">
              <a:buFontTx/>
              <a:buNone/>
              <a:defRPr sz="2200"/>
            </a:lvl3pPr>
            <a:lvl4pPr marL="661988" indent="0">
              <a:buFontTx/>
              <a:buNone/>
              <a:defRPr sz="2200"/>
            </a:lvl4pPr>
            <a:lvl5pPr marL="855663" indent="0">
              <a:buFontTx/>
              <a:buNone/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4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8" pos="3160">
          <p15:clr>
            <a:srgbClr val="A4A3A4"/>
          </p15:clr>
        </p15:guide>
        <p15:guide id="19" pos="3341">
          <p15:clr>
            <a:srgbClr val="A4A3A4"/>
          </p15:clr>
        </p15:guide>
        <p15:guide id="28" orient="horz" pos="905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Line 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anchor="ctr"/>
          <a:lstStyle>
            <a:lvl1pPr>
              <a:defRPr>
                <a:solidFill>
                  <a:srgbClr val="11786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9754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 multi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145D81-1C8C-4946-BE5C-32EF3FAA542B}"/>
              </a:ext>
            </a:extLst>
          </p:cNvPr>
          <p:cNvSpPr/>
          <p:nvPr userDrawn="1"/>
        </p:nvSpPr>
        <p:spPr bwMode="auto">
          <a:xfrm>
            <a:off x="0" y="0"/>
            <a:ext cx="4356100" cy="6858000"/>
          </a:xfrm>
          <a:prstGeom prst="rect">
            <a:avLst/>
          </a:prstGeom>
          <a:solidFill>
            <a:srgbClr val="01282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3118624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8F144F22-0BD6-9648-A319-DDB697CF3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8289" y="718472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5CF58F7B-2211-6646-985A-CAD949B1B5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88288" y="1346405"/>
            <a:ext cx="2921101" cy="473976"/>
          </a:xfrm>
        </p:spPr>
        <p:txBody>
          <a:bodyPr/>
          <a:lstStyle>
            <a:lvl1pPr>
              <a:defRPr sz="1400">
                <a:solidFill>
                  <a:schemeClr val="accent6"/>
                </a:solidFill>
              </a:defRPr>
            </a:lvl1pPr>
            <a:lvl2pPr marL="228600" indent="0">
              <a:buNone/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05EE505-078A-9D4D-AB44-E74DDB284F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718472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C8C6E084-6AAE-1F47-A359-9627696369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43871" y="1346405"/>
            <a:ext cx="2921101" cy="473976"/>
          </a:xfrm>
        </p:spPr>
        <p:txBody>
          <a:bodyPr/>
          <a:lstStyle>
            <a:lvl1pPr>
              <a:defRPr sz="1400">
                <a:solidFill>
                  <a:schemeClr val="accent6"/>
                </a:solidFill>
              </a:defRPr>
            </a:lvl1pPr>
            <a:lvl2pPr marL="228600" indent="0">
              <a:buNone/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028C337-4BBC-0847-9E7B-072AA5006B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8388" y="2528888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CA908C0-CC26-994C-BCBB-16677F403D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88387" y="3156821"/>
            <a:ext cx="2921101" cy="473976"/>
          </a:xfrm>
        </p:spPr>
        <p:txBody>
          <a:bodyPr/>
          <a:lstStyle>
            <a:lvl1pPr>
              <a:defRPr sz="1400">
                <a:solidFill>
                  <a:schemeClr val="accent6"/>
                </a:solidFill>
              </a:defRPr>
            </a:lvl1pPr>
            <a:lvl2pPr marL="228600" indent="0">
              <a:buNone/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DF3FE50-082A-0948-BD94-1E474F8B665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3971" y="2528888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51B46850-7DCD-C045-8688-B3173EA7128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3970" y="3156821"/>
            <a:ext cx="2921101" cy="473976"/>
          </a:xfrm>
        </p:spPr>
        <p:txBody>
          <a:bodyPr/>
          <a:lstStyle>
            <a:lvl1pPr>
              <a:defRPr sz="1400">
                <a:solidFill>
                  <a:schemeClr val="accent6"/>
                </a:solidFill>
              </a:defRPr>
            </a:lvl1pPr>
            <a:lvl2pPr marL="228600" indent="0">
              <a:buNone/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281B86D-86C4-EF4D-8E51-FA06DC5C12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8388" y="4508500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D7C6A60-8B27-F941-BE59-3393319E04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8387" y="5136433"/>
            <a:ext cx="2921101" cy="473976"/>
          </a:xfrm>
        </p:spPr>
        <p:txBody>
          <a:bodyPr/>
          <a:lstStyle>
            <a:lvl1pPr>
              <a:defRPr sz="1400">
                <a:solidFill>
                  <a:schemeClr val="accent6"/>
                </a:solidFill>
              </a:defRPr>
            </a:lvl1pPr>
            <a:lvl2pPr marL="228600" indent="0">
              <a:buNone/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65525191-F6B4-544C-B681-5D4D7614A71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43971" y="4508500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382BF458-E658-2448-A63F-544B4E7576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43970" y="5136433"/>
            <a:ext cx="2921101" cy="473976"/>
          </a:xfrm>
        </p:spPr>
        <p:txBody>
          <a:bodyPr/>
          <a:lstStyle>
            <a:lvl1pPr>
              <a:defRPr sz="1400">
                <a:solidFill>
                  <a:schemeClr val="accent6"/>
                </a:solidFill>
              </a:defRPr>
            </a:lvl1pPr>
            <a:lvl2pPr marL="228600" indent="0">
              <a:buNone/>
              <a:defRPr sz="1400">
                <a:solidFill>
                  <a:schemeClr val="accent6"/>
                </a:solidFill>
              </a:defRPr>
            </a:lvl2pPr>
            <a:lvl3pPr>
              <a:defRPr sz="1400">
                <a:solidFill>
                  <a:schemeClr val="accent6"/>
                </a:solidFill>
              </a:defRPr>
            </a:lvl3pPr>
            <a:lvl4pPr>
              <a:defRPr sz="1400">
                <a:solidFill>
                  <a:schemeClr val="accent6"/>
                </a:solidFill>
              </a:defRPr>
            </a:lvl4pPr>
            <a:lvl5pPr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</p:spTree>
    <p:extLst>
      <p:ext uri="{BB962C8B-B14F-4D97-AF65-F5344CB8AC3E}">
        <p14:creationId xmlns:p14="http://schemas.microsoft.com/office/powerpoint/2010/main" val="7581160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  <p15:guide id="32" pos="5473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endix Blue Bkg">
    <p:bg>
      <p:bgPr>
        <a:solidFill>
          <a:srgbClr val="0128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7B63-6619-6B40-8D85-1D972ED609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5715040"/>
            <a:ext cx="5367338" cy="553998"/>
          </a:xfrm>
        </p:spPr>
        <p:txBody>
          <a:bodyPr anchor="b"/>
          <a:lstStyle>
            <a:lvl1pPr marL="0" indent="0">
              <a:buNone/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64777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Header Line 12 Mont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36C64B99-363D-EE95-B7A6-EA6B2F2EC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722376"/>
            <a:ext cx="8187900" cy="492443"/>
          </a:xfrm>
        </p:spPr>
        <p:txBody>
          <a:bodyPr/>
          <a:lstStyle>
            <a:lvl1pPr algn="l">
              <a:defRPr sz="3200">
                <a:solidFill>
                  <a:srgbClr val="11786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FD09C316-2E1A-B437-D5F1-C798C779843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85216" y="2218128"/>
            <a:ext cx="4778636" cy="1942743"/>
          </a:xfrm>
        </p:spPr>
        <p:txBody>
          <a:bodyPr anchor="t" anchorCtr="0">
            <a:normAutofit/>
          </a:bodyPr>
          <a:lstStyle>
            <a:lvl1pPr marL="228600" indent="-22860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SzPct val="100000"/>
              <a:buFont typeface="Segoe UI" panose="020B0502040204020203" pitchFamily="34" charset="0"/>
              <a:buChar char="&gt;"/>
              <a:defRPr sz="1400">
                <a:solidFill>
                  <a:srgbClr val="2F2F2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C1F19B12-845D-A734-A28B-329E4080273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828150" y="2218128"/>
            <a:ext cx="4778636" cy="1942743"/>
          </a:xfrm>
        </p:spPr>
        <p:txBody>
          <a:bodyPr>
            <a:normAutofit/>
          </a:bodyPr>
          <a:lstStyle>
            <a:lvl1pPr marL="228600" indent="-22860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SzPct val="100000"/>
              <a:buFont typeface="Segoe UI" panose="020B0502040204020203" pitchFamily="34" charset="0"/>
              <a:buChar char="&gt;"/>
              <a:defRPr sz="1400">
                <a:solidFill>
                  <a:srgbClr val="2F2F2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1692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387">
          <p15:clr>
            <a:srgbClr val="FBAE40"/>
          </p15:clr>
        </p15:guide>
        <p15:guide id="32" orient="horz" pos="275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Header Line 12 Mont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36C64B99-363D-EE95-B7A6-EA6B2F2EC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722376"/>
            <a:ext cx="8187900" cy="492443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FD09C316-2E1A-B437-D5F1-C798C779843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85216" y="2218128"/>
            <a:ext cx="4778636" cy="1942743"/>
          </a:xfrm>
        </p:spPr>
        <p:txBody>
          <a:bodyPr anchor="t" anchorCtr="0">
            <a:normAutofit/>
          </a:bodyPr>
          <a:lstStyle>
            <a:lvl1pPr marL="228600" indent="-22860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SzPct val="100000"/>
              <a:buFont typeface="Segoe UI" panose="020B0502040204020203" pitchFamily="34" charset="0"/>
              <a:buChar char="&gt;"/>
              <a:defRPr sz="1400">
                <a:solidFill>
                  <a:srgbClr val="2F2F2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C1F19B12-845D-A734-A28B-329E4080273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828150" y="2218128"/>
            <a:ext cx="4778636" cy="1942743"/>
          </a:xfrm>
        </p:spPr>
        <p:txBody>
          <a:bodyPr>
            <a:normAutofit/>
          </a:bodyPr>
          <a:lstStyle>
            <a:lvl1pPr marL="228600" indent="-228600">
              <a:spcBef>
                <a:spcPts val="300"/>
              </a:spcBef>
              <a:spcAft>
                <a:spcPts val="600"/>
              </a:spcAft>
              <a:buClr>
                <a:srgbClr val="0070C0"/>
              </a:buClr>
              <a:buSzPct val="100000"/>
              <a:buFont typeface="Segoe UI" panose="020B0502040204020203" pitchFamily="34" charset="0"/>
              <a:buChar char="&gt;"/>
              <a:defRPr sz="1400">
                <a:solidFill>
                  <a:srgbClr val="2F2F2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2609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387">
          <p15:clr>
            <a:srgbClr val="FBAE40"/>
          </p15:clr>
        </p15:guide>
        <p15:guide id="32" orient="horz" pos="275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er evidence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47AC157-3FC2-6C5B-4257-295989A02E68}"/>
              </a:ext>
            </a:extLst>
          </p:cNvPr>
          <p:cNvSpPr/>
          <p:nvPr userDrawn="1"/>
        </p:nvSpPr>
        <p:spPr bwMode="auto">
          <a:xfrm>
            <a:off x="7983841" y="1971675"/>
            <a:ext cx="4208158" cy="4886325"/>
          </a:xfrm>
          <a:prstGeom prst="rect">
            <a:avLst/>
          </a:prstGeom>
          <a:solidFill>
            <a:srgbClr val="01282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607164-0E1B-5F22-294B-777031987E8C}"/>
              </a:ext>
            </a:extLst>
          </p:cNvPr>
          <p:cNvSpPr/>
          <p:nvPr userDrawn="1"/>
        </p:nvSpPr>
        <p:spPr bwMode="auto">
          <a:xfrm>
            <a:off x="0" y="0"/>
            <a:ext cx="3433765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49B2C57-8A48-7A88-0D09-AFD883D6AD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3433764" y="-2"/>
            <a:ext cx="8758235" cy="3044667"/>
          </a:xfrm>
          <a:solidFill>
            <a:srgbClr val="2E76BC"/>
          </a:solidFill>
          <a:effectLst/>
        </p:spPr>
        <p:txBody>
          <a:bodyPr lIns="0" tIns="45720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36F5F1A-B0A0-C224-9776-55EF6C7594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2721" y="3705614"/>
            <a:ext cx="2528321" cy="21544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rgbClr val="2F2F2F"/>
                </a:solidFill>
                <a:latin typeface="+mj-lt"/>
              </a:defRPr>
            </a:lvl1pPr>
            <a:lvl2pPr marL="228600" indent="0">
              <a:buNone/>
              <a:defRPr sz="1200"/>
            </a:lvl2pPr>
            <a:lvl3pPr marL="457200" indent="0">
              <a:buNone/>
              <a:defRPr sz="1200"/>
            </a:lvl3pPr>
            <a:lvl4pPr marL="661988" indent="0">
              <a:buNone/>
              <a:defRPr sz="1200"/>
            </a:lvl4pPr>
            <a:lvl5pPr marL="855663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7DF619A7-0A35-28C4-DFA2-3803E76895B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35793" y="611691"/>
            <a:ext cx="2528321" cy="430887"/>
          </a:xfrm>
        </p:spPr>
        <p:txBody>
          <a:bodyPr/>
          <a:lstStyle>
            <a:lvl1pPr marL="0" indent="0">
              <a:buNone/>
              <a:defRPr sz="2800">
                <a:solidFill>
                  <a:srgbClr val="117865"/>
                </a:solidFill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IN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F12854F1-DD54-11E3-E9FB-E5DD719E81D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52721" y="4141196"/>
            <a:ext cx="2693773" cy="1942743"/>
          </a:xfrm>
        </p:spPr>
        <p:txBody>
          <a:bodyPr>
            <a:normAutofit/>
          </a:bodyPr>
          <a:lstStyle>
            <a:lvl1pPr marL="228600" indent="-228600">
              <a:spcBef>
                <a:spcPts val="300"/>
              </a:spcBef>
              <a:spcAft>
                <a:spcPts val="600"/>
              </a:spcAft>
              <a:buClr>
                <a:srgbClr val="11786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rgbClr val="2F2F2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A64B4862-8C6B-1B09-A791-39286BE1D2D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81628" y="3705614"/>
            <a:ext cx="3856844" cy="215444"/>
          </a:xfrm>
        </p:spPr>
        <p:txBody>
          <a:bodyPr wrap="square">
            <a:sp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rgbClr val="2F2F2F"/>
                </a:solidFill>
                <a:latin typeface="+mj-lt"/>
              </a:defRPr>
            </a:lvl1pPr>
            <a:lvl2pPr marL="228600" indent="0">
              <a:buNone/>
              <a:defRPr sz="1200"/>
            </a:lvl2pPr>
            <a:lvl3pPr marL="457200" indent="0">
              <a:buNone/>
              <a:defRPr sz="1200"/>
            </a:lvl3pPr>
            <a:lvl4pPr marL="661988" indent="0">
              <a:buNone/>
              <a:defRPr sz="1200"/>
            </a:lvl4pPr>
            <a:lvl5pPr marL="855663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AEF724E2-A095-CC19-F0DD-D34BF012564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81628" y="4141196"/>
            <a:ext cx="3856844" cy="1942743"/>
          </a:xfrm>
        </p:spPr>
        <p:txBody>
          <a:bodyPr>
            <a:normAutofit/>
          </a:bodyPr>
          <a:lstStyle>
            <a:lvl1pPr marL="228600" indent="-228600">
              <a:spcBef>
                <a:spcPts val="300"/>
              </a:spcBef>
              <a:spcAft>
                <a:spcPts val="600"/>
              </a:spcAft>
              <a:buClr>
                <a:srgbClr val="117865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rgbClr val="2F2F2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F4F1E2F-99DE-32F4-E097-39BACEA9E5D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37650" y="3705614"/>
            <a:ext cx="2528321" cy="215444"/>
          </a:xfr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228600" indent="0">
              <a:buNone/>
              <a:defRPr sz="1200"/>
            </a:lvl2pPr>
            <a:lvl3pPr marL="457200" indent="0">
              <a:buNone/>
              <a:defRPr sz="1200"/>
            </a:lvl3pPr>
            <a:lvl4pPr marL="661988" indent="0">
              <a:buNone/>
              <a:defRPr sz="1200"/>
            </a:lvl4pPr>
            <a:lvl5pPr marL="855663" indent="0"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7">
            <a:extLst>
              <a:ext uri="{FF2B5EF4-FFF2-40B4-BE49-F238E27FC236}">
                <a16:creationId xmlns:a16="http://schemas.microsoft.com/office/drawing/2014/main" id="{6037E6C0-43E7-0E63-E37B-EB864BDE321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37650" y="4141196"/>
            <a:ext cx="3505529" cy="1942743"/>
          </a:xfrm>
        </p:spPr>
        <p:txBody>
          <a:bodyPr>
            <a:normAutofit/>
          </a:bodyPr>
          <a:lstStyle>
            <a:lvl1pPr marL="228600" indent="-228600">
              <a:spcBef>
                <a:spcPts val="300"/>
              </a:spcBef>
              <a:spcAft>
                <a:spcPts val="600"/>
              </a:spcAft>
              <a:buClr>
                <a:srgbClr val="C0ECDD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47">
            <a:extLst>
              <a:ext uri="{FF2B5EF4-FFF2-40B4-BE49-F238E27FC236}">
                <a16:creationId xmlns:a16="http://schemas.microsoft.com/office/drawing/2014/main" id="{A9A8C2B9-059F-8868-52D9-37C43F1AA356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4777721" y="2518104"/>
            <a:ext cx="7432208" cy="646331"/>
          </a:xfrm>
        </p:spPr>
        <p:txBody>
          <a:bodyPr/>
          <a:lstStyle>
            <a:lvl1pPr marL="0" indent="0" algn="r">
              <a:buNone/>
              <a:defRPr sz="4200" b="0" i="0">
                <a:solidFill>
                  <a:schemeClr val="tx1"/>
                </a:solidFill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Text here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18207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4617">
          <p15:clr>
            <a:srgbClr val="5ACBF0"/>
          </p15:clr>
        </p15:guide>
        <p15:guide id="8" pos="432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119F4C-2DE2-3547-E77C-1C242DADDA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88C7BD6-4221-C206-2F74-8902CE2464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0587893-D836-5659-E579-9A16F52959A6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87A261A-E739-9D95-9B50-DF5AA7B9EA7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E00FAAA-23B3-A8DE-354A-54E05B2A731B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5990B4A-FCB5-9ACB-00F9-FD773EFA9A66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A0E468B-3B0E-CE49-C283-E2E6530A364A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6628F66-6BF5-F092-FB4C-26B696280D00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0926998-CBB7-5E33-68F7-EA5852035EE5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67BF80A-C170-CDEA-0B62-6DC1E78075F3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AEE3E6-BA0B-C6D4-53D9-0985AC95AE4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FB31C9-BE41-95AC-B14A-FB1CE14A2552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B3DA13A-E2F1-8076-8A18-78420CC7F31F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2BFCE3-263A-59BA-1037-F7A66B7D23A0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28D8652-93FD-7710-BDD3-1647D19C310F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B4EA9CA-F31E-EFCB-99CC-C6E729A0F0E8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82C2976-DE8F-CCA6-54F6-D50B5DD05EB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047493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7DFFE5-04B8-BEAD-CA14-B44D1B0618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25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973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0AD11-B0DD-4350-A7FF-FA0E289A3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17852"/>
            <a:ext cx="10515600" cy="2132919"/>
          </a:xfrm>
        </p:spPr>
        <p:txBody>
          <a:bodyPr anchor="b" anchorCtr="1"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1ABD6-1D73-47E2-B772-7F319368963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450771"/>
            <a:ext cx="10515600" cy="1500187"/>
          </a:xfrm>
        </p:spPr>
        <p:txBody>
          <a:bodyPr anchor="t" anchorCtr="1">
            <a:normAutofit/>
          </a:bodyPr>
          <a:lstStyle>
            <a:lvl1pPr marL="0" indent="0">
              <a:buNone/>
              <a:defRPr sz="4400">
                <a:solidFill>
                  <a:srgbClr val="9966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sub-title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0C594-A3F7-4D23-83DE-AE64DDA2F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FFA030-C3D4-4735-9CB8-B0CF2F46D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F6CA0-B0BA-4664-AFF4-BA477CEE5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A35AF375-9C2D-49F8-461B-264347C90D8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6549" y="-360558"/>
            <a:ext cx="4173794" cy="196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73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181708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08580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44832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1101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870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60998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90519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5687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17673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32637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55AA-2584-49CC-8731-18F9529E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54E24-6900-4B12-AE9F-BAF7C04FD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2333AF-3834-44E0-857A-88952F4CB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DE49D-90CB-429A-94C5-9F6646338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09976-3079-4A2A-A63D-4D6F72660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E80AF1-1FF7-4244-B217-04948F8B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5674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2920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862521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162288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93022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8205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839812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86123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526498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4453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966155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9FB0-7BBC-4674-A33E-F57AE3BB7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9B338-ACE3-408C-A4D9-900630EF6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5FC5E-1D5A-465E-A3E7-F51513948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753D6A-8E22-4D11-9680-4ED41E1A64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EE57FD-567A-4F00-951B-D2FE21DDA1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F4F9FB-FEA8-4992-91A7-86B119B0D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10DDA7-003B-4F23-BFA6-C632A218C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8E93B5-9355-4780-AA12-0AC93BA4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177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667394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857199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87253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41539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44959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1343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5663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493688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55744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59778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471DD-897F-4595-8ABF-7ADA9F19D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8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33FE4-1752-44EE-BD77-3D399C835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7D8003-9A3F-4009-8153-703D2E383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359797-25D3-4937-B847-BF0F973F9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7806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042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7405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7330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407227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69797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143686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02250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07F2E3-ADBA-976C-D1EE-6EED443BC8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87013" y="1090"/>
            <a:ext cx="4304988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8139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8570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1EF3A5-7C78-051A-D6EA-F40975B865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515416" y="933"/>
            <a:ext cx="3676584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67334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280CA4-6690-47B9-A8ED-82E6271D4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A8E329-C054-48E6-A44C-045F929EF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2ED5C-A023-4B9E-B8E6-058236517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2650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45870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6710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592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79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1229002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F072E-F6C4-4F7D-9CD3-E86C519B7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BD64D-591E-4180-AD8B-65A8D3AE8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FD514-6A2B-4F07-8972-4243C2F2B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1CF6E-CCB7-421B-BA84-B00A89141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D49D2-CC62-47A6-8FD4-1840AC422660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CAF3D-9685-414C-831D-30D707719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FBF557-0159-4A97-9E87-D8D0F8624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463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slideLayout" Target="../slideLayouts/slideLayout62.xml"/><Relationship Id="rId39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57.xml"/><Relationship Id="rId34" Type="http://schemas.openxmlformats.org/officeDocument/2006/relationships/slideLayout" Target="../slideLayouts/slideLayout70.xml"/><Relationship Id="rId42" Type="http://schemas.openxmlformats.org/officeDocument/2006/relationships/slideLayout" Target="../slideLayouts/slideLayout78.xml"/><Relationship Id="rId47" Type="http://schemas.openxmlformats.org/officeDocument/2006/relationships/slideLayout" Target="../slideLayouts/slideLayout83.xml"/><Relationship Id="rId50" Type="http://schemas.openxmlformats.org/officeDocument/2006/relationships/image" Target="../media/image8.png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32" Type="http://schemas.openxmlformats.org/officeDocument/2006/relationships/slideLayout" Target="../slideLayouts/slideLayout68.xml"/><Relationship Id="rId37" Type="http://schemas.openxmlformats.org/officeDocument/2006/relationships/slideLayout" Target="../slideLayouts/slideLayout73.xml"/><Relationship Id="rId40" Type="http://schemas.openxmlformats.org/officeDocument/2006/relationships/slideLayout" Target="../slideLayouts/slideLayout76.xml"/><Relationship Id="rId45" Type="http://schemas.openxmlformats.org/officeDocument/2006/relationships/slideLayout" Target="../slideLayouts/slideLayout81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28" Type="http://schemas.openxmlformats.org/officeDocument/2006/relationships/slideLayout" Target="../slideLayouts/slideLayout64.xml"/><Relationship Id="rId36" Type="http://schemas.openxmlformats.org/officeDocument/2006/relationships/slideLayout" Target="../slideLayouts/slideLayout72.xml"/><Relationship Id="rId49" Type="http://schemas.openxmlformats.org/officeDocument/2006/relationships/theme" Target="../theme/theme3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67.xml"/><Relationship Id="rId44" Type="http://schemas.openxmlformats.org/officeDocument/2006/relationships/slideLayout" Target="../slideLayouts/slideLayout8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Relationship Id="rId27" Type="http://schemas.openxmlformats.org/officeDocument/2006/relationships/slideLayout" Target="../slideLayouts/slideLayout63.xml"/><Relationship Id="rId30" Type="http://schemas.openxmlformats.org/officeDocument/2006/relationships/slideLayout" Target="../slideLayouts/slideLayout66.xml"/><Relationship Id="rId35" Type="http://schemas.openxmlformats.org/officeDocument/2006/relationships/slideLayout" Target="../slideLayouts/slideLayout71.xml"/><Relationship Id="rId43" Type="http://schemas.openxmlformats.org/officeDocument/2006/relationships/slideLayout" Target="../slideLayouts/slideLayout79.xml"/><Relationship Id="rId48" Type="http://schemas.openxmlformats.org/officeDocument/2006/relationships/slideLayout" Target="../slideLayouts/slideLayout84.xml"/><Relationship Id="rId8" Type="http://schemas.openxmlformats.org/officeDocument/2006/relationships/slideLayout" Target="../slideLayouts/slideLayout44.xml"/><Relationship Id="rId51" Type="http://schemas.openxmlformats.org/officeDocument/2006/relationships/image" Target="../media/image9.svg"/><Relationship Id="rId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33" Type="http://schemas.openxmlformats.org/officeDocument/2006/relationships/slideLayout" Target="../slideLayouts/slideLayout69.xml"/><Relationship Id="rId38" Type="http://schemas.openxmlformats.org/officeDocument/2006/relationships/slideLayout" Target="../slideLayouts/slideLayout74.xml"/><Relationship Id="rId46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56.xml"/><Relationship Id="rId41" Type="http://schemas.openxmlformats.org/officeDocument/2006/relationships/slideLayout" Target="../slideLayouts/slideLayout77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5086B-D464-4697-8972-FD220008F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E012D-3850-4124-A0F1-3BB8DFEC1A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60965-0CA1-4E29-BBFE-630FA6779D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ED49D2-CC62-47A6-8FD4-1840AC422660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A5A0D-5A09-4B3C-B11F-973954574B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ED91D-D5DC-400D-BFDF-CECA769DA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A5D10-618F-48F3-BDB9-4DB13924004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301A8B75-9CB5-C41B-C7DE-8AF28044702A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552" y="5741630"/>
            <a:ext cx="1293696" cy="129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05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4020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  <p:sldLayoutId id="2147483997" r:id="rId12"/>
    <p:sldLayoutId id="2147484017" r:id="rId13"/>
    <p:sldLayoutId id="2147484018" r:id="rId14"/>
    <p:sldLayoutId id="214748401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rgbClr val="002060"/>
          </a:solidFill>
          <a:latin typeface="Segoe UI" panose="020B0502040204020203" pitchFamily="34" charset="0"/>
          <a:ea typeface="Segoe UI Historic" panose="020B0502040204020203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852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3" r:id="rId1"/>
    <p:sldLayoutId id="2147484024" r:id="rId2"/>
    <p:sldLayoutId id="2147484025" r:id="rId3"/>
    <p:sldLayoutId id="2147484026" r:id="rId4"/>
    <p:sldLayoutId id="2147484027" r:id="rId5"/>
    <p:sldLayoutId id="2147484028" r:id="rId6"/>
    <p:sldLayoutId id="2147484029" r:id="rId7"/>
    <p:sldLayoutId id="2147484030" r:id="rId8"/>
    <p:sldLayoutId id="2147484031" r:id="rId9"/>
    <p:sldLayoutId id="2147484032" r:id="rId10"/>
    <p:sldLayoutId id="2147484033" r:id="rId11"/>
    <p:sldLayoutId id="2147484034" r:id="rId12"/>
    <p:sldLayoutId id="2147484035" r:id="rId13"/>
    <p:sldLayoutId id="2147484036" r:id="rId14"/>
    <p:sldLayoutId id="2147484038" r:id="rId15"/>
    <p:sldLayoutId id="2147484039" r:id="rId16"/>
    <p:sldLayoutId id="2147484040" r:id="rId17"/>
    <p:sldLayoutId id="2147484041" r:id="rId18"/>
    <p:sldLayoutId id="2147484042" r:id="rId19"/>
    <p:sldLayoutId id="2147484043" r:id="rId20"/>
    <p:sldLayoutId id="2147484044" r:id="rId2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rgbClr val="117865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rgbClr val="000000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75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  <p:sldLayoutId id="2147484058" r:id="rId12"/>
    <p:sldLayoutId id="2147484059" r:id="rId13"/>
    <p:sldLayoutId id="2147484060" r:id="rId14"/>
    <p:sldLayoutId id="2147484061" r:id="rId15"/>
    <p:sldLayoutId id="2147484062" r:id="rId16"/>
    <p:sldLayoutId id="2147484063" r:id="rId17"/>
    <p:sldLayoutId id="2147484064" r:id="rId18"/>
    <p:sldLayoutId id="2147484065" r:id="rId19"/>
    <p:sldLayoutId id="2147484066" r:id="rId20"/>
    <p:sldLayoutId id="2147484067" r:id="rId21"/>
    <p:sldLayoutId id="2147484068" r:id="rId22"/>
    <p:sldLayoutId id="2147484069" r:id="rId23"/>
    <p:sldLayoutId id="2147484070" r:id="rId24"/>
    <p:sldLayoutId id="2147484071" r:id="rId25"/>
    <p:sldLayoutId id="2147484072" r:id="rId26"/>
    <p:sldLayoutId id="2147484073" r:id="rId27"/>
    <p:sldLayoutId id="2147484074" r:id="rId28"/>
    <p:sldLayoutId id="2147484075" r:id="rId29"/>
    <p:sldLayoutId id="2147484076" r:id="rId30"/>
    <p:sldLayoutId id="2147484077" r:id="rId31"/>
    <p:sldLayoutId id="2147484078" r:id="rId32"/>
    <p:sldLayoutId id="2147484079" r:id="rId33"/>
    <p:sldLayoutId id="2147484080" r:id="rId34"/>
    <p:sldLayoutId id="2147484081" r:id="rId35"/>
    <p:sldLayoutId id="2147484082" r:id="rId36"/>
    <p:sldLayoutId id="2147484083" r:id="rId37"/>
    <p:sldLayoutId id="2147484084" r:id="rId38"/>
    <p:sldLayoutId id="2147484085" r:id="rId39"/>
    <p:sldLayoutId id="2147484086" r:id="rId40"/>
    <p:sldLayoutId id="2147484087" r:id="rId41"/>
    <p:sldLayoutId id="2147484088" r:id="rId42"/>
    <p:sldLayoutId id="2147484089" r:id="rId43"/>
    <p:sldLayoutId id="2147484090" r:id="rId44"/>
    <p:sldLayoutId id="2147484091" r:id="rId45"/>
    <p:sldLayoutId id="2147484092" r:id="rId46"/>
    <p:sldLayoutId id="2147484093" r:id="rId47"/>
    <p:sldLayoutId id="2147484094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wth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n w="3175">
                  <a:noFill/>
                </a:ln>
                <a:ea typeface="+mn-ea"/>
              </a:rPr>
              <a:t>Dive Into </a:t>
            </a:r>
            <a:r>
              <a:rPr lang="en-US" dirty="0">
                <a:ln w="3175">
                  <a:noFill/>
                </a:ln>
                <a:solidFill>
                  <a:srgbClr val="9966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Fabric Lakehouse</a:t>
            </a:r>
          </a:p>
        </p:txBody>
      </p:sp>
    </p:spTree>
    <p:extLst>
      <p:ext uri="{BB962C8B-B14F-4D97-AF65-F5344CB8AC3E}">
        <p14:creationId xmlns:p14="http://schemas.microsoft.com/office/powerpoint/2010/main" val="1858828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person holding a tablet&#10;&#10;Description automatically generated">
            <a:extLst>
              <a:ext uri="{FF2B5EF4-FFF2-40B4-BE49-F238E27FC236}">
                <a16:creationId xmlns:a16="http://schemas.microsoft.com/office/drawing/2014/main" id="{5E2EDF8C-B09A-7C51-37AC-D0BA7FF0F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19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data analysis&#10;&#10;Description automatically generated">
            <a:extLst>
              <a:ext uri="{FF2B5EF4-FFF2-40B4-BE49-F238E27FC236}">
                <a16:creationId xmlns:a16="http://schemas.microsoft.com/office/drawing/2014/main" id="{B0BE7A9F-B72C-DFFD-F8CB-E6A5C3688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77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76EF8DCA-A25E-C4D1-8779-0283A63E6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26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D9467E7C-308F-CABD-2393-F75657065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09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test&#10;&#10;Description automatically generated">
            <a:extLst>
              <a:ext uri="{FF2B5EF4-FFF2-40B4-BE49-F238E27FC236}">
                <a16:creationId xmlns:a16="http://schemas.microsoft.com/office/drawing/2014/main" id="{CA6D8A67-8F21-0F3C-A0BE-E390960770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57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51F834EE-4A6B-C0E5-91F3-7A59BE722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30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E7B4E-42B6-564B-3FBE-D30A848B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Hack</a:t>
            </a:r>
          </a:p>
        </p:txBody>
      </p:sp>
    </p:spTree>
    <p:extLst>
      <p:ext uri="{BB962C8B-B14F-4D97-AF65-F5344CB8AC3E}">
        <p14:creationId xmlns:p14="http://schemas.microsoft.com/office/powerpoint/2010/main" val="3729599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93DE70-1B28-2835-AE85-C5DEDD270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Hack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63D6F-DEAD-235D-5985-D68669EA2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Margie's Travel is a travel agency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specialising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in diving holidays. 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They have asked you to help them build a solution to allow their customers to explore the possibilities of diving some of the shipwrecks of Western Australia.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Your task is to use Microsoft Fabric to bring together the data and stories behind these shipwrecks to help boost customer engagement. 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Margie's would also like to be able to use this data to help customers assess dive conditions a few days before, and as a basis for on-board dive briefings</a:t>
            </a:r>
          </a:p>
        </p:txBody>
      </p:sp>
    </p:spTree>
    <p:extLst>
      <p:ext uri="{BB962C8B-B14F-4D97-AF65-F5344CB8AC3E}">
        <p14:creationId xmlns:p14="http://schemas.microsoft.com/office/powerpoint/2010/main" val="2357236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F4A07B0-0271-FCA4-59EC-19BF52294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Challenge 0 </a:t>
            </a:r>
            <a:br>
              <a:rPr lang="en-US" dirty="0"/>
            </a:br>
            <a:r>
              <a:rPr lang="en-US" dirty="0"/>
              <a:t>Get Your Gear Ready</a:t>
            </a:r>
            <a:br>
              <a:rPr lang="en-US" dirty="0"/>
            </a:br>
            <a:endParaRPr lang="en-A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2ED114-73E5-567B-5FDF-86F8103012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Grab your fins and a full tank!</a:t>
            </a:r>
            <a:endParaRPr lang="en-AU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5619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Zero</a:t>
            </a:r>
            <a:endParaRPr lang="en-US" sz="32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D3DF15-4403-D489-FA65-6DA8B097E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You will need</a:t>
            </a:r>
          </a:p>
          <a:p>
            <a:pPr lvl="1"/>
            <a:r>
              <a:rPr lang="en-US" dirty="0"/>
              <a:t>A Fabric Subscription</a:t>
            </a: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Power BI Desktop</a:t>
            </a:r>
          </a:p>
          <a:p>
            <a:pPr lvl="1"/>
            <a:r>
              <a:rPr lang="en-US" dirty="0"/>
              <a:t>A love of terrible sea-themed puns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Get your gear ready!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393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705C8-F4A5-CE49-FEC7-E245E53B47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36371"/>
            <a:ext cx="9144000" cy="1856695"/>
          </a:xfrm>
        </p:spPr>
        <p:txBody>
          <a:bodyPr/>
          <a:lstStyle/>
          <a:p>
            <a:r>
              <a:rPr lang="en-AU" dirty="0">
                <a:solidFill>
                  <a:srgbClr val="7030A0"/>
                </a:solidFill>
              </a:rPr>
              <a:t>Dive Into Microsoft Fabric Lakehouse</a:t>
            </a:r>
          </a:p>
        </p:txBody>
      </p:sp>
    </p:spTree>
    <p:extLst>
      <p:ext uri="{BB962C8B-B14F-4D97-AF65-F5344CB8AC3E}">
        <p14:creationId xmlns:p14="http://schemas.microsoft.com/office/powerpoint/2010/main" val="1232010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3C1D8-997A-3307-B567-5C31F4327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17852"/>
            <a:ext cx="10515600" cy="2132919"/>
          </a:xfrm>
        </p:spPr>
        <p:txBody>
          <a:bodyPr/>
          <a:lstStyle/>
          <a:p>
            <a:r>
              <a:rPr lang="en-US" dirty="0"/>
              <a:t>Challenge 1 Finding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AC27F-55BE-EAA1-2E0E-6E854A75A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50771"/>
            <a:ext cx="10515600" cy="1500187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Data </a:t>
            </a: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Data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Everywhere</a:t>
            </a:r>
          </a:p>
        </p:txBody>
      </p:sp>
    </p:spTree>
    <p:extLst>
      <p:ext uri="{BB962C8B-B14F-4D97-AF65-F5344CB8AC3E}">
        <p14:creationId xmlns:p14="http://schemas.microsoft.com/office/powerpoint/2010/main" val="2990754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1 Finding Data</a:t>
            </a:r>
            <a:endParaRPr lang="en-US" sz="32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“Plan </a:t>
            </a:r>
            <a:r>
              <a:rPr lang="en-US" sz="3200" dirty="0"/>
              <a:t>the dive, dive the plan”</a:t>
            </a:r>
          </a:p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Read the Brief from Margie’s Travel</a:t>
            </a:r>
          </a:p>
          <a:p>
            <a:pPr lvl="1"/>
            <a:r>
              <a:rPr lang="en-US" sz="2800" dirty="0"/>
              <a:t>Catalogue the kinds of data you’ll need</a:t>
            </a:r>
          </a:p>
          <a:p>
            <a:pPr lvl="1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Find them online</a:t>
            </a:r>
          </a:p>
          <a:p>
            <a:pPr lvl="2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Location</a:t>
            </a:r>
          </a:p>
          <a:p>
            <a:pPr lvl="2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Licensing</a:t>
            </a:r>
          </a:p>
          <a:p>
            <a:pPr lvl="1"/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Identify Applicable Fabric functionality to retrieve, clean and store each dataset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048B16-5BF1-7CB9-7FB4-FEF3812F70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Head Out To Sea,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FF63D-04FB-705F-FDE7-615DA747FAC4}"/>
              </a:ext>
            </a:extLst>
          </p:cNvPr>
          <p:cNvSpPr txBox="1"/>
          <p:nvPr/>
        </p:nvSpPr>
        <p:spPr>
          <a:xfrm>
            <a:off x="5034987" y="13079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9110E3-5DA2-43FD-3338-F621924160AB}"/>
              </a:ext>
            </a:extLst>
          </p:cNvPr>
          <p:cNvSpPr txBox="1"/>
          <p:nvPr/>
        </p:nvSpPr>
        <p:spPr>
          <a:xfrm>
            <a:off x="5775767" y="10880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E1B2F0-C4E0-E0F5-983F-767CA58230D0}"/>
              </a:ext>
            </a:extLst>
          </p:cNvPr>
          <p:cNvSpPr txBox="1"/>
          <p:nvPr/>
        </p:nvSpPr>
        <p:spPr>
          <a:xfrm>
            <a:off x="6111433" y="11574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118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large wooden ship in the water&#10;&#10;Description automatically generated">
            <a:extLst>
              <a:ext uri="{FF2B5EF4-FFF2-40B4-BE49-F238E27FC236}">
                <a16:creationId xmlns:a16="http://schemas.microsoft.com/office/drawing/2014/main" id="{6AC612B4-DE07-CD46-C0C6-59D917C4DE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C237E2-611E-B3D5-B7A0-DB2A1638D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2 Land ho!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AD97D8-5C57-D744-5FAB-7CD4DEC21F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Land Your Data in </a:t>
            </a:r>
            <a:r>
              <a:rPr lang="en-US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OneLake</a:t>
            </a:r>
            <a:endParaRPr lang="en-US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4008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509A8-D248-48A9-80E4-41218D56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2 Land Ho!</a:t>
            </a:r>
            <a:endParaRPr lang="en-US" sz="54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BF992-46E2-4A48-9C03-B9E15BA5E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goal is to land your datasets in </a:t>
            </a:r>
            <a:r>
              <a:rPr lang="en-US" dirty="0" err="1"/>
              <a:t>OneLake</a:t>
            </a:r>
            <a:endParaRPr lang="en-US" dirty="0"/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Automatically retrieve your data</a:t>
            </a:r>
          </a:p>
          <a:p>
            <a:pPr lvl="1"/>
            <a:r>
              <a:rPr lang="en-US" dirty="0"/>
              <a:t>Land as-is (preserve source format)</a:t>
            </a:r>
          </a:p>
          <a:p>
            <a:pPr lvl="1"/>
            <a:r>
              <a:rPr lang="en-US" dirty="0"/>
              <a:t>Remember, there’s lots of ways of retrieving data, maybe try a few?</a:t>
            </a:r>
          </a:p>
          <a:p>
            <a:pPr lvl="1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51B93-082E-F159-F4B6-DDC0E3942F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2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Land Your Data in </a:t>
            </a:r>
            <a:r>
              <a:rPr lang="en-US" sz="3200" b="1" dirty="0" err="1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OneLake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316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2A5CE-6B55-7E50-78D7-F315E2D5F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456" y="1317852"/>
            <a:ext cx="11076994" cy="2132919"/>
          </a:xfrm>
        </p:spPr>
        <p:txBody>
          <a:bodyPr/>
          <a:lstStyle/>
          <a:p>
            <a:pPr algn="ctr"/>
            <a:r>
              <a:rPr lang="en-US" dirty="0"/>
              <a:t>Challenge 3</a:t>
            </a:r>
            <a:br>
              <a:rPr lang="en-US" dirty="0"/>
            </a:br>
            <a:r>
              <a:rPr lang="en-US" dirty="0"/>
              <a:t>Swab the Decks!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CFF82C-2B76-41AB-EE30-AFED414A7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Your Data Ship Shape</a:t>
            </a:r>
          </a:p>
        </p:txBody>
      </p:sp>
    </p:spTree>
    <p:extLst>
      <p:ext uri="{BB962C8B-B14F-4D97-AF65-F5344CB8AC3E}">
        <p14:creationId xmlns:p14="http://schemas.microsoft.com/office/powerpoint/2010/main" val="3089467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509A8-D248-48A9-80E4-41218D56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Swab the Decks!</a:t>
            </a:r>
            <a:endParaRPr lang="en-US" sz="54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BF992-46E2-4A48-9C03-B9E15BA5E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You goal is to prep </a:t>
            </a:r>
            <a:r>
              <a:rPr lang="en-US" dirty="0"/>
              <a:t>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our </a:t>
            </a:r>
            <a:r>
              <a:rPr lang="en-US" dirty="0"/>
              <a:t>d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ata ready for </a:t>
            </a:r>
            <a:r>
              <a:rPr lang="en-US" dirty="0"/>
              <a:t>a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nalysis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Gaps? Duplicates? Need </a:t>
            </a:r>
            <a:r>
              <a:rPr lang="en-US" dirty="0"/>
              <a:t>More Data?</a:t>
            </a:r>
          </a:p>
          <a:p>
            <a:r>
              <a:rPr lang="en-US" dirty="0"/>
              <a:t>Success Criteria</a:t>
            </a:r>
          </a:p>
          <a:p>
            <a:pPr lvl="1"/>
            <a:r>
              <a:rPr lang="en-US" dirty="0"/>
              <a:t>Show how you have cleaned your data, and why you chose particular methods</a:t>
            </a:r>
          </a:p>
          <a:p>
            <a:pPr lvl="1"/>
            <a:r>
              <a:rPr lang="en-US" dirty="0"/>
              <a:t>Demonstrate your data is now ready to build a story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51B93-082E-F159-F4B6-DDC0E3942F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Your Data Ship Shape</a:t>
            </a:r>
          </a:p>
        </p:txBody>
      </p:sp>
    </p:spTree>
    <p:extLst>
      <p:ext uri="{BB962C8B-B14F-4D97-AF65-F5344CB8AC3E}">
        <p14:creationId xmlns:p14="http://schemas.microsoft.com/office/powerpoint/2010/main" val="2692993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16893E-1875-7EA7-D411-3FE9DC5C2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Challenge 4</a:t>
            </a:r>
            <a:br>
              <a:rPr lang="en-AU" dirty="0"/>
            </a:br>
            <a:r>
              <a:rPr lang="en-AU" dirty="0"/>
              <a:t>Make A Splash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E0C472-5FB7-6DB7-7017-AB9324E08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solidFill>
                  <a:srgbClr val="FFFF00"/>
                </a:solidFill>
              </a:rPr>
              <a:t>Create the Story </a:t>
            </a:r>
          </a:p>
        </p:txBody>
      </p:sp>
    </p:spTree>
    <p:extLst>
      <p:ext uri="{BB962C8B-B14F-4D97-AF65-F5344CB8AC3E}">
        <p14:creationId xmlns:p14="http://schemas.microsoft.com/office/powerpoint/2010/main" val="4153967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 4 Make a Splash</a:t>
            </a:r>
            <a:endParaRPr lang="en-US" sz="32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2FDFA0-CC9F-E8E1-863B-9F616F353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Now it’s time to create your data story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To complete this challenge successfully, you should:</a:t>
            </a: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Create, to portray your findings in a compelling way. </a:t>
            </a:r>
          </a:p>
          <a:p>
            <a:pPr lvl="2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Augment your data with additional sources if you wish, such as photos or links to other resources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Remember</a:t>
            </a:r>
            <a:r>
              <a:rPr lang="en-US" dirty="0"/>
              <a:t>: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meet the needs of two distinct audiences: </a:t>
            </a:r>
          </a:p>
          <a:p>
            <a:pPr lvl="2"/>
            <a:r>
              <a:rPr lang="en-US" dirty="0"/>
              <a:t>C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ustomers and dive crew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dirty="0"/>
              <a:t>Prepare 1-2 slides to present your solution to Margie's Travel (the rest of the group). </a:t>
            </a:r>
          </a:p>
          <a:p>
            <a:pPr lvl="2"/>
            <a:r>
              <a:rPr lang="en-US" dirty="0"/>
              <a:t>Make it impactful and succinct!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</a:t>
            </a:r>
            <a:r>
              <a:rPr lang="en-US" sz="32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Your Data Story to Impress Margie’s Travel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486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9E9949-0261-ACEC-AC71-F06FF60BC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Challenge 5</a:t>
            </a:r>
            <a:br>
              <a:rPr lang="en-AU" dirty="0"/>
            </a:br>
            <a:r>
              <a:rPr lang="en-AU" dirty="0"/>
              <a:t>Giant Stride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D9741C-A286-30E7-90F3-9C4594A6D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Leap In and Share Your Story</a:t>
            </a:r>
          </a:p>
        </p:txBody>
      </p:sp>
    </p:spTree>
    <p:extLst>
      <p:ext uri="{BB962C8B-B14F-4D97-AF65-F5344CB8AC3E}">
        <p14:creationId xmlns:p14="http://schemas.microsoft.com/office/powerpoint/2010/main" val="2603877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629C50-56CC-67CF-2035-5CFE2E89C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Challenge 5 Giant Stride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BDE8F1-1F24-B1A4-DF76-9CB58691C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You've built a compelling data story! Now it's time to present your findings.</a:t>
            </a:r>
          </a:p>
          <a:p>
            <a:r>
              <a:rPr lang="en-US" sz="2400" dirty="0"/>
              <a:t>You have 10 mins to present your story </a:t>
            </a:r>
          </a:p>
          <a:p>
            <a:r>
              <a:rPr lang="en-US" sz="2400" dirty="0"/>
              <a:t>A live demo always makes a splash!</a:t>
            </a:r>
            <a:endParaRPr lang="en-AU" sz="24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1BC502-D963-7EAE-E42F-F2AC1C9B62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Share Your Story </a:t>
            </a:r>
          </a:p>
        </p:txBody>
      </p:sp>
    </p:spTree>
    <p:extLst>
      <p:ext uri="{BB962C8B-B14F-4D97-AF65-F5344CB8AC3E}">
        <p14:creationId xmlns:p14="http://schemas.microsoft.com/office/powerpoint/2010/main" val="262839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ign in the dark&#10;&#10;Description automatically generated">
            <a:extLst>
              <a:ext uri="{FF2B5EF4-FFF2-40B4-BE49-F238E27FC236}">
                <a16:creationId xmlns:a16="http://schemas.microsoft.com/office/drawing/2014/main" id="{BE6589E2-4BBA-2F44-91F9-E56FD50BED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2037" y="259976"/>
            <a:ext cx="7123481" cy="17481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F49C9-ADEF-4199-87BD-25B691F4E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671" y="2107614"/>
            <a:ext cx="10515600" cy="612478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en-US" sz="12800" dirty="0">
                <a:solidFill>
                  <a:srgbClr val="7030A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&lt;Insert Hack Name Here&gt;</a:t>
            </a:r>
          </a:p>
          <a:p>
            <a:pPr marL="0" indent="0" algn="ctr">
              <a:buNone/>
            </a:pPr>
            <a:r>
              <a:rPr lang="en-US" sz="144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Welcome &amp; Intros</a:t>
            </a:r>
            <a:endParaRPr lang="en-US" sz="14400" i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CC7858-BF12-7E43-99A3-CE60C78A568D}"/>
              </a:ext>
            </a:extLst>
          </p:cNvPr>
          <p:cNvSpPr txBox="1"/>
          <p:nvPr/>
        </p:nvSpPr>
        <p:spPr>
          <a:xfrm>
            <a:off x="547209" y="3429000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&lt;Coach Name&gt;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346C37-9DD6-7148-8A83-59A2EC49278C}"/>
              </a:ext>
            </a:extLst>
          </p:cNvPr>
          <p:cNvSpPr txBox="1"/>
          <p:nvPr/>
        </p:nvSpPr>
        <p:spPr>
          <a:xfrm>
            <a:off x="895552" y="3952220"/>
            <a:ext cx="3338286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&lt;Coach Title&gt;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CA4306-9347-174B-A6A5-26AF52954EFB}"/>
              </a:ext>
            </a:extLst>
          </p:cNvPr>
          <p:cNvSpPr txBox="1"/>
          <p:nvPr/>
        </p:nvSpPr>
        <p:spPr>
          <a:xfrm>
            <a:off x="7505794" y="3454753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&lt;Coach Name&gt;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2CAFFE-AE6B-B149-A1A8-8A9EFE3397E6}"/>
              </a:ext>
            </a:extLst>
          </p:cNvPr>
          <p:cNvSpPr txBox="1"/>
          <p:nvPr/>
        </p:nvSpPr>
        <p:spPr>
          <a:xfrm>
            <a:off x="7854137" y="3977973"/>
            <a:ext cx="3338286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&lt;Coach Title&gt;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475E8-B6CA-4270-974D-DF8D3952ED6B}"/>
              </a:ext>
            </a:extLst>
          </p:cNvPr>
          <p:cNvSpPr txBox="1"/>
          <p:nvPr/>
        </p:nvSpPr>
        <p:spPr>
          <a:xfrm>
            <a:off x="547209" y="4585655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&lt;Coach Name&gt;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0EB69-E688-44E1-B201-02F25C93E7B5}"/>
              </a:ext>
            </a:extLst>
          </p:cNvPr>
          <p:cNvSpPr txBox="1"/>
          <p:nvPr/>
        </p:nvSpPr>
        <p:spPr>
          <a:xfrm>
            <a:off x="895552" y="5108875"/>
            <a:ext cx="3338286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&lt;Coach Title&gt;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A92C3D-FD94-4F13-B142-E7743BE77A67}"/>
              </a:ext>
            </a:extLst>
          </p:cNvPr>
          <p:cNvSpPr txBox="1"/>
          <p:nvPr/>
        </p:nvSpPr>
        <p:spPr>
          <a:xfrm>
            <a:off x="7505794" y="4585655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&lt;Coach Name&gt;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18A1DD-2BF8-4974-92EB-55948F02856B}"/>
              </a:ext>
            </a:extLst>
          </p:cNvPr>
          <p:cNvSpPr txBox="1"/>
          <p:nvPr/>
        </p:nvSpPr>
        <p:spPr>
          <a:xfrm>
            <a:off x="7854137" y="5108875"/>
            <a:ext cx="3338286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&lt;Coach Title&gt;</a:t>
            </a:r>
          </a:p>
        </p:txBody>
      </p:sp>
    </p:spTree>
    <p:extLst>
      <p:ext uri="{BB962C8B-B14F-4D97-AF65-F5344CB8AC3E}">
        <p14:creationId xmlns:p14="http://schemas.microsoft.com/office/powerpoint/2010/main" val="4163897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n w="3175">
                  <a:noFill/>
                </a:ln>
                <a:solidFill>
                  <a:srgbClr val="9966F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 You for Attending!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0E644413-C720-E12C-4003-B83B0D3EB8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FFC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https://aka.ms/wth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738299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509A8-D248-48A9-80E4-41218D56B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Welcome</a:t>
            </a:r>
            <a:endParaRPr lang="en-US" sz="5400" b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BF992-46E2-4A48-9C03-B9E15BA5E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time to make a “splash” and “dive” into Microsoft Fabric!</a:t>
            </a: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We’re Going Diving!</a:t>
            </a:r>
          </a:p>
          <a:p>
            <a:endParaRPr lang="en-US" dirty="0"/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highlight>
                  <a:srgbClr val="FFFF00"/>
                </a:highlight>
              </a:rPr>
              <a:t>&lt;Local Logistics Go Here&gt;</a:t>
            </a:r>
            <a:r>
              <a:rPr lang="en-US" dirty="0">
                <a:highlight>
                  <a:srgbClr val="FFFF00"/>
                </a:highligh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51B93-082E-F159-F4B6-DDC0E3942F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Dive Into Microsoft Fabric Lakehouse</a:t>
            </a:r>
          </a:p>
        </p:txBody>
      </p:sp>
    </p:spTree>
    <p:extLst>
      <p:ext uri="{BB962C8B-B14F-4D97-AF65-F5344CB8AC3E}">
        <p14:creationId xmlns:p14="http://schemas.microsoft.com/office/powerpoint/2010/main" val="2848554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4009-D4E8-C1CC-55D5-820DD58F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Microsoft Fabric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BB70C-1ECD-8B36-61C4-AFDDAA25E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766737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DE75FA9-7C5F-9218-A834-864D6BEAB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18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and white curved object&#10;&#10;Description automatically generated">
            <a:extLst>
              <a:ext uri="{FF2B5EF4-FFF2-40B4-BE49-F238E27FC236}">
                <a16:creationId xmlns:a16="http://schemas.microsoft.com/office/drawing/2014/main" id="{2526BC62-BBFD-4E0B-56D0-6EA03FC95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12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D5C2F44-09FD-9A9B-5CB5-8157EDC57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70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E043849-75EA-4CB7-F4BC-46D627E24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408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owerPlatform_Toolkit_Blue">
  <a:themeElements>
    <a:clrScheme name="Red">
      <a:dk1>
        <a:srgbClr val="2A446F"/>
      </a:dk1>
      <a:lt1>
        <a:srgbClr val="FFFFFF"/>
      </a:lt1>
      <a:dk2>
        <a:srgbClr val="0078D3"/>
      </a:dk2>
      <a:lt2>
        <a:srgbClr val="F3F3F5"/>
      </a:lt2>
      <a:accent1>
        <a:srgbClr val="0078D3"/>
      </a:accent1>
      <a:accent2>
        <a:srgbClr val="8DC8E8"/>
      </a:accent2>
      <a:accent3>
        <a:srgbClr val="B9DCD2"/>
      </a:accent3>
      <a:accent4>
        <a:srgbClr val="49C5B1"/>
      </a:accent4>
      <a:accent5>
        <a:srgbClr val="2A446F"/>
      </a:accent5>
      <a:accent6>
        <a:srgbClr val="737373"/>
      </a:accent6>
      <a:hlink>
        <a:srgbClr val="0078D3"/>
      </a:hlink>
      <a:folHlink>
        <a:srgbClr val="0078D3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143352_PP_Template_220712" id="{A0991F1D-BF59-4253-AD5F-3B4EFF25A37B}" vid="{D47CB7DB-ECD2-4354-A1A1-2883037D9946}"/>
    </a:ext>
  </a:extLst>
</a:theme>
</file>

<file path=ppt/theme/theme3.xml><?xml version="1.0" encoding="utf-8"?>
<a:theme xmlns:a="http://schemas.openxmlformats.org/drawingml/2006/main" name="Microsoft Build 16:9 Template Light">
  <a:themeElements>
    <a:clrScheme name="Custom 90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C5B4E3"/>
      </a:accent2>
      <a:accent3>
        <a:srgbClr val="0078D4"/>
      </a:accent3>
      <a:accent4>
        <a:srgbClr val="8C8279"/>
      </a:accent4>
      <a:accent5>
        <a:srgbClr val="8DE971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16-9 Event-template.potx" id="{D98A8582-D9E9-4D2A-A4F4-342A0FDF4A6D}" vid="{F977E625-A620-4C4E-89B5-C781EF52969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857</Words>
  <Application>Microsoft Office PowerPoint</Application>
  <PresentationFormat>Widescreen</PresentationFormat>
  <Paragraphs>123</Paragraphs>
  <Slides>30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Calibri</vt:lpstr>
      <vt:lpstr>Consolas</vt:lpstr>
      <vt:lpstr>Helvetica Neue</vt:lpstr>
      <vt:lpstr>Segoe UI</vt:lpstr>
      <vt:lpstr>Segoe UI Light</vt:lpstr>
      <vt:lpstr>Segoe UI Semibold</vt:lpstr>
      <vt:lpstr>Wingdings</vt:lpstr>
      <vt:lpstr>2_Office Theme</vt:lpstr>
      <vt:lpstr>PowerPlatform_Toolkit_Blue</vt:lpstr>
      <vt:lpstr>Microsoft Build 16:9 Template Light</vt:lpstr>
      <vt:lpstr>Dive Into Fabric Lakehouse</vt:lpstr>
      <vt:lpstr>Dive Into Microsoft Fabric Lakehouse</vt:lpstr>
      <vt:lpstr>PowerPoint Presentation</vt:lpstr>
      <vt:lpstr>Welcome</vt:lpstr>
      <vt:lpstr>Microsoft Fabric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Hack</vt:lpstr>
      <vt:lpstr>The Hack</vt:lpstr>
      <vt:lpstr>Challenge 0  Get Your Gear Ready </vt:lpstr>
      <vt:lpstr>Challenge Zero</vt:lpstr>
      <vt:lpstr>Challenge 1 Finding Data</vt:lpstr>
      <vt:lpstr>Challenge 1 Finding Data</vt:lpstr>
      <vt:lpstr>Challenge 2 Land ho!</vt:lpstr>
      <vt:lpstr>Challenge 2 Land Ho!</vt:lpstr>
      <vt:lpstr>Challenge 3 Swab the Decks!</vt:lpstr>
      <vt:lpstr>Swab the Decks!</vt:lpstr>
      <vt:lpstr>Challenge 4 Make A Splash</vt:lpstr>
      <vt:lpstr>Challenge 4 Make a Splash</vt:lpstr>
      <vt:lpstr>Challenge 5 Giant Stride</vt:lpstr>
      <vt:lpstr>Challenge 5 Giant Stride</vt:lpstr>
      <vt:lpstr>Thank You for Attending!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2023-09-07T02:32:38Z</dcterms:created>
  <dcterms:modified xsi:type="dcterms:W3CDTF">2023-09-07T02:34:19Z</dcterms:modified>
</cp:coreProperties>
</file>